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99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32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8AF93A-5278-4C26-A351-034C91B260CF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652440-4E22-472A-87F3-0FB39F78B6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123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C67734E-20A9-467D-80C7-526E1F81F66F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64374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6BF5CA-872F-4E7C-AFCE-69855E35D0C2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59628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A3F4BBF-B310-4CBC-AB1A-EAE37A581BDC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17576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E28CA1-9EC4-4B6A-B6D8-3E5CC1FBB6D6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44738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5ACF80-F4DA-45DC-8122-AC66D6E839FC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55400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218E036-7E72-4637-B7A6-7B835D0E7F43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5849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D6E397-BABB-4A95-A043-DBD151E7EC4C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3354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253465-FE10-4006-B65A-746EE8745617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604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C01246-790E-48DF-B141-09A9F884D0D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4222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4AD80F2-A70D-4E0F-957C-68423DE25319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9111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AB6E416-6E33-4264-9AD0-868B1B10CA7D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8563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5BCF0E-37C6-4F6F-80DF-67BD1701B00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06479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43C717-F97B-4927-AE0A-1243BFB34D6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45730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9FE3440-2470-4F68-83F7-B292CB9F74F2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85984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053090-EA0A-4160-978F-37E03C508066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8636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F955-C46D-468E-B803-3C3461B202A0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B8F2-558C-4179-807E-7E3A22297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72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F955-C46D-468E-B803-3C3461B202A0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B8F2-558C-4179-807E-7E3A22297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08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F955-C46D-468E-B803-3C3461B202A0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B8F2-558C-4179-807E-7E3A22297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327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49084" y="3886200"/>
            <a:ext cx="5689600" cy="2057400"/>
          </a:xfrm>
        </p:spPr>
        <p:txBody>
          <a:bodyPr/>
          <a:lstStyle>
            <a:lvl1pPr marL="0" indent="0" algn="ctr">
              <a:buFont typeface="Monotype Sorts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A1B6C8-E5B4-408F-90B3-924CF6D2E0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40313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36E353-D9FF-4771-8FEA-BBAC19E448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3153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5CAC5B-62B5-4109-870B-1A92E1FF7D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5677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590800"/>
            <a:ext cx="50800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590800"/>
            <a:ext cx="50800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74B3F0-0437-4A3E-A188-5C9A238611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14073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A71A06-BAB5-447D-AB7E-F69E042746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050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8C56D7-1B0A-4C40-9874-5757B4F63B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29225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C36C6C-2350-4D78-B4D6-6A89103E02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671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4C404-60CF-42F9-9E31-B73E7A0280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0533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F955-C46D-468E-B803-3C3461B202A0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B8F2-558C-4179-807E-7E3A22297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28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B03CA2-71FB-4996-8ECE-D9763494EB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22702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9B892A-DA12-44BD-AC43-E8AA255524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8779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1371600"/>
            <a:ext cx="2590800" cy="472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371600"/>
            <a:ext cx="7569200" cy="472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BFC8E7-9922-4434-9262-26CC0E714E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3109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F955-C46D-468E-B803-3C3461B202A0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B8F2-558C-4179-807E-7E3A22297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8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F955-C46D-468E-B803-3C3461B202A0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B8F2-558C-4179-807E-7E3A22297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53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F955-C46D-468E-B803-3C3461B202A0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B8F2-558C-4179-807E-7E3A22297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440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F955-C46D-468E-B803-3C3461B202A0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B8F2-558C-4179-807E-7E3A22297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097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F955-C46D-468E-B803-3C3461B202A0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B8F2-558C-4179-807E-7E3A22297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73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F955-C46D-468E-B803-3C3461B202A0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B8F2-558C-4179-807E-7E3A22297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65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F955-C46D-468E-B803-3C3461B202A0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B8F2-558C-4179-807E-7E3A22297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08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CF955-C46D-468E-B803-3C3461B202A0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2B8F2-558C-4179-807E-7E3A22297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37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371600"/>
            <a:ext cx="10363200" cy="1143000"/>
          </a:xfrm>
          <a:prstGeom prst="rect">
            <a:avLst/>
          </a:prstGeom>
          <a:noFill/>
          <a:ln>
            <a:noFill/>
          </a:ln>
          <a:effectLst>
            <a:outerShdw blurRad="38100" dist="35921" dir="2700000" algn="ctr" rotWithShape="0">
              <a:schemeClr val="bg2">
                <a:alpha val="99962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590800"/>
            <a:ext cx="10363200" cy="3505200"/>
          </a:xfrm>
          <a:prstGeom prst="rect">
            <a:avLst/>
          </a:prstGeom>
          <a:noFill/>
          <a:ln>
            <a:noFill/>
          </a:ln>
          <a:effectLst>
            <a:outerShdw blurRad="38100" dist="35921" dir="2700000" algn="ctr" rotWithShape="0">
              <a:schemeClr val="bg2">
                <a:alpha val="99962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008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008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363200" y="6400800"/>
            <a:ext cx="162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Comic Sans MS" panose="030F0702030302020204" pitchFamily="66" charset="0"/>
              </a:defRPr>
            </a:lvl1pPr>
          </a:lstStyle>
          <a:p>
            <a:fld id="{DC906FFC-6695-4BBD-95CC-D50613294F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25217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FFFF66"/>
        </a:buClr>
        <a:buSzPct val="75000"/>
        <a:buFont typeface="Monotype Sorts" charset="2"/>
        <a:buChar char="/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lr>
          <a:srgbClr val="FF6666"/>
        </a:buClr>
        <a:buSzPct val="75000"/>
        <a:buFont typeface="Monotype Sorts" charset="2"/>
        <a:buChar char="/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lr>
          <a:srgbClr val="66CCFF"/>
        </a:buClr>
        <a:buSzPct val="75000"/>
        <a:buFont typeface="Monotype Sorts" charset="2"/>
        <a:buChar char="/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lr>
          <a:srgbClr val="80FF00"/>
        </a:buClr>
        <a:buSzPct val="75000"/>
        <a:buFont typeface="Monotype Sorts" charset="2"/>
        <a:buChar char="/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buSzPct val="75000"/>
        <a:buFont typeface="Monotype Sorts" charset="2"/>
        <a:buChar char="/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0"/>
        </a:spcBef>
        <a:spcAft>
          <a:spcPct val="0"/>
        </a:spcAft>
        <a:buClr>
          <a:srgbClr val="FFCC66"/>
        </a:buClr>
        <a:buSzPct val="75000"/>
        <a:buFont typeface="Monotype Sorts" charset="2"/>
        <a:buChar char="/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0"/>
        </a:spcBef>
        <a:spcAft>
          <a:spcPct val="0"/>
        </a:spcAft>
        <a:buClr>
          <a:srgbClr val="FFCC66"/>
        </a:buClr>
        <a:buSzPct val="75000"/>
        <a:buFont typeface="Monotype Sorts" charset="2"/>
        <a:buChar char="/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0"/>
        </a:spcBef>
        <a:spcAft>
          <a:spcPct val="0"/>
        </a:spcAft>
        <a:buClr>
          <a:srgbClr val="FFCC66"/>
        </a:buClr>
        <a:buSzPct val="75000"/>
        <a:buFont typeface="Monotype Sorts" charset="2"/>
        <a:buChar char="/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0"/>
        </a:spcBef>
        <a:spcAft>
          <a:spcPct val="0"/>
        </a:spcAft>
        <a:buClr>
          <a:srgbClr val="FFCC66"/>
        </a:buClr>
        <a:buSzPct val="75000"/>
        <a:buFont typeface="Monotype Sorts" charset="2"/>
        <a:buChar char="/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86857" y="1080655"/>
            <a:ext cx="725714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Analytical Chemistry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13164" y="1943977"/>
            <a:ext cx="7730836" cy="2471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endParaRPr lang="en-US" sz="3600" b="1" i="1" dirty="0" smtClean="0">
              <a:solidFill>
                <a:prstClr val="black"/>
              </a:solidFill>
              <a:latin typeface="Calibri"/>
            </a:endParaRP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US" sz="3600" b="1" i="1" dirty="0" smtClean="0">
                <a:solidFill>
                  <a:prstClr val="black"/>
                </a:solidFill>
                <a:latin typeface="Calibri"/>
              </a:rPr>
              <a:t>By</a:t>
            </a:r>
            <a:endParaRPr lang="en-US" sz="3600" b="1" i="1" dirty="0">
              <a:solidFill>
                <a:prstClr val="black"/>
              </a:solidFill>
              <a:latin typeface="Calibri"/>
            </a:endParaRP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US" sz="3600" b="1" i="1" dirty="0" smtClean="0">
                <a:solidFill>
                  <a:prstClr val="black"/>
                </a:solidFill>
                <a:latin typeface="Calibri"/>
              </a:rPr>
              <a:t>Dr</a:t>
            </a:r>
            <a:r>
              <a:rPr lang="en-US" sz="3600" b="1" i="1" dirty="0">
                <a:solidFill>
                  <a:prstClr val="black"/>
                </a:solidFill>
                <a:latin typeface="Calibri"/>
              </a:rPr>
              <a:t>. Jamal Ahmed Abdel Barry</a:t>
            </a: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US" sz="3600" b="1" i="1" dirty="0">
                <a:solidFill>
                  <a:prstClr val="black"/>
                </a:solidFill>
                <a:latin typeface="Calibri"/>
              </a:rPr>
              <a:t>Professor in Clinical </a:t>
            </a:r>
            <a:r>
              <a:rPr lang="en-US" sz="3600" b="1" i="1" dirty="0" smtClean="0">
                <a:solidFill>
                  <a:prstClr val="black"/>
                </a:solidFill>
                <a:latin typeface="Calibri"/>
              </a:rPr>
              <a:t>Biochemistry</a:t>
            </a:r>
            <a:endParaRPr lang="en-US" sz="3600" b="1" i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786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35527" y="1828801"/>
            <a:ext cx="593979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u="sng" dirty="0">
                <a:solidFill>
                  <a:srgbClr val="FFFFFF"/>
                </a:solidFill>
              </a:rPr>
              <a:t>Saturated solution -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46364" y="2590801"/>
            <a:ext cx="11693236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A solution in which the dissolved and un-dissolved substances are at equilibrium. (The solvent can no longer dissolve any additional solute. It will simply fall to the bottom of the solution.)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886692" y="4495801"/>
            <a:ext cx="11055926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FFFFFF"/>
                </a:solidFill>
              </a:rPr>
              <a:t>The “solubility” of a substance determines when a solution will become saturated.</a:t>
            </a:r>
          </a:p>
        </p:txBody>
      </p:sp>
    </p:spTree>
    <p:extLst>
      <p:ext uri="{BB962C8B-B14F-4D97-AF65-F5344CB8AC3E}">
        <p14:creationId xmlns:p14="http://schemas.microsoft.com/office/powerpoint/2010/main" val="416826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6" grpId="0"/>
      <p:bldP spid="133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35527" y="1447801"/>
            <a:ext cx="42790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u="sng" dirty="0">
                <a:solidFill>
                  <a:srgbClr val="FFFFFF"/>
                </a:solidFill>
              </a:rPr>
              <a:t>Solubility </a:t>
            </a:r>
            <a:r>
              <a:rPr lang="en-US" altLang="en-US" sz="3200" u="sng" dirty="0" smtClean="0">
                <a:solidFill>
                  <a:srgbClr val="FFFFFF"/>
                </a:solidFill>
              </a:rPr>
              <a:t>:</a:t>
            </a:r>
            <a:endParaRPr lang="en-US" altLang="en-US" sz="3200" u="sng" dirty="0">
              <a:solidFill>
                <a:srgbClr val="FFFFFF"/>
              </a:solidFill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35527" y="2133600"/>
            <a:ext cx="11596255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FFFFFF"/>
                </a:solidFill>
              </a:rPr>
              <a:t>The maximum amount of a solute that can dissolve in a given amount of solvent under specified conditions.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29491" y="3067109"/>
            <a:ext cx="486323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u="sng" dirty="0">
                <a:solidFill>
                  <a:srgbClr val="FFFFFF"/>
                </a:solidFill>
              </a:rPr>
              <a:t>Examples at 20</a:t>
            </a:r>
            <a:r>
              <a:rPr lang="en-US" altLang="en-US" u="sng" dirty="0">
                <a:solidFill>
                  <a:srgbClr val="FFFFFF"/>
                </a:solidFill>
                <a:sym typeface="Apple Symbols" charset="2"/>
              </a:rPr>
              <a:t>˚</a:t>
            </a:r>
            <a:r>
              <a:rPr lang="en-US" altLang="en-US" u="sng" baseline="30000" dirty="0">
                <a:solidFill>
                  <a:srgbClr val="FFFFFF"/>
                </a:solidFill>
                <a:sym typeface="Apple Symbols" charset="2"/>
              </a:rPr>
              <a:t>C </a:t>
            </a:r>
            <a:r>
              <a:rPr lang="en-US" altLang="en-US" dirty="0">
                <a:solidFill>
                  <a:srgbClr val="FFFFFF"/>
                </a:solidFill>
                <a:sym typeface="Apple Symbols" charset="2"/>
              </a:rPr>
              <a:t>: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29491" y="3600509"/>
            <a:ext cx="853282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FFFFFF"/>
                </a:solidFill>
              </a:rPr>
              <a:t>1. </a:t>
            </a:r>
            <a:r>
              <a:rPr lang="en-US" altLang="en-US" dirty="0" smtClean="0">
                <a:solidFill>
                  <a:srgbClr val="FFFFFF"/>
                </a:solidFill>
              </a:rPr>
              <a:t>222 </a:t>
            </a:r>
            <a:r>
              <a:rPr lang="en-US" altLang="en-US" dirty="0">
                <a:solidFill>
                  <a:srgbClr val="FFFFFF"/>
                </a:solidFill>
              </a:rPr>
              <a:t>g of Silver nitrate / 100 g of water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29491" y="4133909"/>
            <a:ext cx="929178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FFFFFF"/>
                </a:solidFill>
              </a:rPr>
              <a:t>2. </a:t>
            </a:r>
            <a:r>
              <a:rPr lang="en-US" altLang="en-US" dirty="0" smtClean="0">
                <a:solidFill>
                  <a:srgbClr val="FFFFFF"/>
                </a:solidFill>
              </a:rPr>
              <a:t>3.89 </a:t>
            </a:r>
            <a:r>
              <a:rPr lang="en-US" altLang="en-US" dirty="0">
                <a:solidFill>
                  <a:srgbClr val="FFFFFF"/>
                </a:solidFill>
              </a:rPr>
              <a:t>g of Barium hydroxide / 100 g of water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29491" y="4626353"/>
            <a:ext cx="863615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FFFFFF"/>
                </a:solidFill>
              </a:rPr>
              <a:t>3. </a:t>
            </a:r>
            <a:r>
              <a:rPr lang="en-US" altLang="en-US" dirty="0" smtClean="0">
                <a:solidFill>
                  <a:srgbClr val="FFFFFF"/>
                </a:solidFill>
              </a:rPr>
              <a:t>0.169 </a:t>
            </a:r>
            <a:r>
              <a:rPr lang="en-US" altLang="en-US" dirty="0">
                <a:solidFill>
                  <a:srgbClr val="FFFFFF"/>
                </a:solidFill>
              </a:rPr>
              <a:t>g of CO</a:t>
            </a:r>
            <a:r>
              <a:rPr lang="en-US" altLang="en-US" baseline="-25000" dirty="0">
                <a:solidFill>
                  <a:srgbClr val="FFFFFF"/>
                </a:solidFill>
              </a:rPr>
              <a:t>2</a:t>
            </a:r>
            <a:r>
              <a:rPr lang="en-US" altLang="en-US" dirty="0">
                <a:solidFill>
                  <a:srgbClr val="FFFFFF"/>
                </a:solidFill>
              </a:rPr>
              <a:t> / 100 g of water (at SP)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29492" y="5118796"/>
            <a:ext cx="838199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FFFFFF"/>
                </a:solidFill>
              </a:rPr>
              <a:t>4.   0.0043 g of O</a:t>
            </a:r>
            <a:r>
              <a:rPr lang="en-US" altLang="en-US" baseline="-25000" dirty="0">
                <a:solidFill>
                  <a:srgbClr val="FFFFFF"/>
                </a:solidFill>
              </a:rPr>
              <a:t>2</a:t>
            </a:r>
            <a:r>
              <a:rPr lang="en-US" altLang="en-US" dirty="0">
                <a:solidFill>
                  <a:srgbClr val="FFFFFF"/>
                </a:solidFill>
              </a:rPr>
              <a:t> / 100 g of water (at SP)</a:t>
            </a:r>
          </a:p>
        </p:txBody>
      </p:sp>
    </p:spTree>
    <p:extLst>
      <p:ext uri="{BB962C8B-B14F-4D97-AF65-F5344CB8AC3E}">
        <p14:creationId xmlns:p14="http://schemas.microsoft.com/office/powerpoint/2010/main" val="327545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/>
      <p:bldP spid="14340" grpId="0"/>
      <p:bldP spid="14341" grpId="0"/>
      <p:bldP spid="14342" grpId="0"/>
      <p:bldP spid="14344" grpId="0"/>
      <p:bldP spid="143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35526" y="1427018"/>
            <a:ext cx="8667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u="sng" dirty="0">
                <a:solidFill>
                  <a:srgbClr val="FFFFFF"/>
                </a:solidFill>
              </a:rPr>
              <a:t>Factors that affect the rate of solution</a:t>
            </a:r>
            <a:r>
              <a:rPr lang="en-US" altLang="en-US" sz="2800" b="1" dirty="0">
                <a:solidFill>
                  <a:srgbClr val="FFFFFF"/>
                </a:solidFill>
              </a:rPr>
              <a:t>: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27195" y="2107241"/>
            <a:ext cx="2540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FFFFFF"/>
                </a:solidFill>
              </a:rPr>
              <a:t>1.  Particle size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27195" y="2596191"/>
            <a:ext cx="390746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FFFFFF"/>
                </a:solidFill>
              </a:rPr>
              <a:t>2.  Agitation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527195" y="3085141"/>
            <a:ext cx="847860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FFFFFF"/>
                </a:solidFill>
              </a:rPr>
              <a:t>3.  Temperature (aka: the Heat of Solution)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527195" y="3731095"/>
            <a:ext cx="716702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FFFFFF"/>
                </a:solidFill>
              </a:rPr>
              <a:t>4.  Polarities of solute and solvent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527195" y="4223537"/>
            <a:ext cx="1061186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FFFFFF"/>
                </a:solidFill>
              </a:rPr>
              <a:t>5.  Concentration of solution (solvation slows as it	</a:t>
            </a:r>
            <a:r>
              <a:rPr lang="en-US" altLang="en-US" dirty="0" smtClean="0">
                <a:solidFill>
                  <a:srgbClr val="FFFFFF"/>
                </a:solidFill>
              </a:rPr>
              <a:t>nears </a:t>
            </a:r>
            <a:r>
              <a:rPr lang="en-US" altLang="en-US" dirty="0">
                <a:solidFill>
                  <a:srgbClr val="FFFFFF"/>
                </a:solidFill>
              </a:rPr>
              <a:t>saturation)</a:t>
            </a:r>
          </a:p>
        </p:txBody>
      </p:sp>
    </p:spTree>
    <p:extLst>
      <p:ext uri="{BB962C8B-B14F-4D97-AF65-F5344CB8AC3E}">
        <p14:creationId xmlns:p14="http://schemas.microsoft.com/office/powerpoint/2010/main" val="1126377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/>
      <p:bldP spid="15364" grpId="0"/>
      <p:bldP spid="15365" grpId="0"/>
      <p:bldP spid="15368" grpId="0"/>
      <p:bldP spid="1536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93965" y="1316183"/>
            <a:ext cx="559503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u="sng" dirty="0">
                <a:solidFill>
                  <a:srgbClr val="FFFFFF"/>
                </a:solidFill>
              </a:rPr>
              <a:t>Heat of </a:t>
            </a:r>
            <a:r>
              <a:rPr lang="en-US" altLang="en-US" sz="3200" u="sng" dirty="0" smtClean="0">
                <a:solidFill>
                  <a:srgbClr val="FFFFFF"/>
                </a:solidFill>
              </a:rPr>
              <a:t>Solution:</a:t>
            </a:r>
            <a:endParaRPr lang="en-US" altLang="en-US" sz="3200" u="sng" dirty="0">
              <a:solidFill>
                <a:srgbClr val="FFFFFF"/>
              </a:solidFill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93965" y="2050473"/>
            <a:ext cx="1129145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FFFFFF"/>
                </a:solidFill>
              </a:rPr>
              <a:t>The difference between the heat content of a solution and it’s components.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18655" y="2951019"/>
            <a:ext cx="935922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Heats of solution are either positive or negative.</a:t>
            </a:r>
          </a:p>
        </p:txBody>
      </p:sp>
    </p:spTree>
    <p:extLst>
      <p:ext uri="{BB962C8B-B14F-4D97-AF65-F5344CB8AC3E}">
        <p14:creationId xmlns:p14="http://schemas.microsoft.com/office/powerpoint/2010/main" val="1236227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/>
      <p:bldP spid="174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49383" y="1233055"/>
            <a:ext cx="70135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u="sng" dirty="0">
                <a:solidFill>
                  <a:srgbClr val="FFFFFF"/>
                </a:solidFill>
              </a:rPr>
              <a:t>Positive Heat of Solution </a:t>
            </a:r>
            <a:r>
              <a:rPr lang="en-US" altLang="en-US" sz="3200" u="sng" dirty="0" smtClean="0">
                <a:solidFill>
                  <a:srgbClr val="FFFFFF"/>
                </a:solidFill>
              </a:rPr>
              <a:t>:</a:t>
            </a:r>
            <a:endParaRPr lang="en-US" altLang="en-US" sz="3200" u="sng" dirty="0">
              <a:solidFill>
                <a:srgbClr val="FFFFFF"/>
              </a:solidFill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2463800" y="2724150"/>
            <a:ext cx="1841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2524125" y="3419475"/>
            <a:ext cx="1841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249383" y="2024205"/>
            <a:ext cx="9704243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FFFFFF"/>
                </a:solidFill>
              </a:rPr>
              <a:t>Solute + solvent + heat </a:t>
            </a:r>
            <a:r>
              <a:rPr lang="en-US" altLang="en-US" dirty="0">
                <a:solidFill>
                  <a:srgbClr val="FFFFFF"/>
                </a:solidFill>
                <a:sym typeface="Symbol" panose="05050102010706020507" pitchFamily="18" charset="2"/>
              </a:rPr>
              <a:t> solution (endothermic)</a:t>
            </a:r>
            <a:endParaRPr lang="en-US" altLang="en-US" dirty="0">
              <a:solidFill>
                <a:srgbClr val="FFFFFF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249383" y="2724150"/>
            <a:ext cx="604505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FFFFFF"/>
                </a:solidFill>
              </a:rPr>
              <a:t>“Heating helps solvation”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374073" y="3419475"/>
            <a:ext cx="817937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FFFFFF"/>
                </a:solidFill>
              </a:rPr>
              <a:t>Heat has a positive effect on solvation.</a:t>
            </a:r>
          </a:p>
        </p:txBody>
      </p:sp>
    </p:spTree>
    <p:extLst>
      <p:ext uri="{BB962C8B-B14F-4D97-AF65-F5344CB8AC3E}">
        <p14:creationId xmlns:p14="http://schemas.microsoft.com/office/powerpoint/2010/main" val="282739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8" grpId="0"/>
      <p:bldP spid="18439" grpId="0"/>
      <p:bldP spid="184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66255" y="1219201"/>
            <a:ext cx="727778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u="sng" dirty="0">
                <a:solidFill>
                  <a:srgbClr val="FFFFFF"/>
                </a:solidFill>
              </a:rPr>
              <a:t>Negative Heat of </a:t>
            </a:r>
            <a:r>
              <a:rPr lang="en-US" altLang="en-US" sz="3200" u="sng" dirty="0" smtClean="0">
                <a:solidFill>
                  <a:srgbClr val="FFFFFF"/>
                </a:solidFill>
              </a:rPr>
              <a:t>Solution:</a:t>
            </a:r>
            <a:endParaRPr lang="en-US" altLang="en-US" sz="3200" u="sng" dirty="0">
              <a:solidFill>
                <a:srgbClr val="FFFFFF"/>
              </a:solidFill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2463800" y="2724150"/>
            <a:ext cx="1841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2524125" y="3419475"/>
            <a:ext cx="1841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362200" y="2819400"/>
            <a:ext cx="1841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66255" y="2819401"/>
            <a:ext cx="641552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FFFFFF"/>
                </a:solidFill>
              </a:rPr>
              <a:t>“Heating hinders solvation”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318655" y="3624957"/>
            <a:ext cx="844434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FFFFFF"/>
                </a:solidFill>
              </a:rPr>
              <a:t>Heat has a negative effect on solvation.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166255" y="2010351"/>
            <a:ext cx="970958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Solute + solvent </a:t>
            </a:r>
            <a:r>
              <a:rPr lang="en-US" altLang="en-US">
                <a:solidFill>
                  <a:srgbClr val="FFFFFF"/>
                </a:solidFill>
                <a:sym typeface="Symbol" panose="05050102010706020507" pitchFamily="18" charset="2"/>
              </a:rPr>
              <a:t> solution + heat (exothermic)</a:t>
            </a:r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98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61" grpId="0"/>
      <p:bldP spid="19462" grpId="0"/>
      <p:bldP spid="19463" grpId="0"/>
      <p:bldP spid="1946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2524125" y="3359150"/>
            <a:ext cx="1841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" y="1177636"/>
            <a:ext cx="81877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u="sng">
                <a:solidFill>
                  <a:srgbClr val="FFFFFF"/>
                </a:solidFill>
              </a:rPr>
              <a:t>Concentration units for solutions: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80110" y="1853257"/>
            <a:ext cx="218209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FFFFFF"/>
                </a:solidFill>
              </a:rPr>
              <a:t>1.  Molarity -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180111" y="2547315"/>
            <a:ext cx="205047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2.  Molality -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2064327" y="1777058"/>
            <a:ext cx="822267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The number of moles of solute per liter of solution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2064327" y="2547315"/>
            <a:ext cx="860367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The number of moles of solute per kilogram of solvent.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180111" y="4267201"/>
            <a:ext cx="347748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4.  </a:t>
            </a:r>
            <a:r>
              <a:rPr lang="en-US" altLang="en-US" dirty="0">
                <a:solidFill>
                  <a:srgbClr val="FFFFFF"/>
                </a:solidFill>
              </a:rPr>
              <a:t>Percent solutions -</a:t>
            </a:r>
          </a:p>
        </p:txBody>
      </p:sp>
      <p:sp>
        <p:nvSpPr>
          <p:cNvPr id="44041" name="Rectangle 11"/>
          <p:cNvSpPr>
            <a:spLocks noChangeArrowheads="1"/>
          </p:cNvSpPr>
          <p:nvPr/>
        </p:nvSpPr>
        <p:spPr bwMode="auto">
          <a:xfrm>
            <a:off x="6019800" y="4267200"/>
            <a:ext cx="1841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180111" y="3339158"/>
            <a:ext cx="218209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FFFFFF"/>
                </a:solidFill>
              </a:rPr>
              <a:t>3. </a:t>
            </a:r>
            <a:r>
              <a:rPr lang="en-US" altLang="en-US" dirty="0" smtClean="0">
                <a:solidFill>
                  <a:srgbClr val="FFFFFF"/>
                </a:solidFill>
              </a:rPr>
              <a:t>Normality </a:t>
            </a:r>
            <a:r>
              <a:rPr lang="en-US" altLang="en-US" dirty="0">
                <a:solidFill>
                  <a:srgbClr val="FFFFFF"/>
                </a:solidFill>
              </a:rPr>
              <a:t>-</a:t>
            </a: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2230582" y="3241373"/>
            <a:ext cx="9739745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FFFFFF"/>
                </a:solidFill>
              </a:rPr>
              <a:t>The number of equivalents of a substance dissolved in a liter of solution.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657600" y="4267201"/>
            <a:ext cx="52578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FFFFFF"/>
                </a:solidFill>
              </a:rPr>
              <a:t>(m/m), (v/v), (m/v)</a:t>
            </a:r>
          </a:p>
        </p:txBody>
      </p:sp>
    </p:spTree>
    <p:extLst>
      <p:ext uri="{BB962C8B-B14F-4D97-AF65-F5344CB8AC3E}">
        <p14:creationId xmlns:p14="http://schemas.microsoft.com/office/powerpoint/2010/main" val="2775475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0" grpId="0"/>
      <p:bldP spid="16391" grpId="0"/>
      <p:bldP spid="16392" grpId="0"/>
      <p:bldP spid="16393" grpId="0"/>
      <p:bldP spid="16394" grpId="0"/>
      <p:bldP spid="16396" grpId="0"/>
      <p:bldP spid="16397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861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2192000" cy="6958013"/>
          </a:xfr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F46C13-B6F1-4DAE-B837-1FB7AFBE8B6C}" type="slidenum">
              <a:rPr kumimoji="0" lang="ar-SA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425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2489641" y="2216151"/>
            <a:ext cx="7006342" cy="2277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 dirty="0">
                <a:solidFill>
                  <a:srgbClr val="FFFFFF"/>
                </a:solidFill>
              </a:rPr>
              <a:t>Advanced </a:t>
            </a:r>
            <a:r>
              <a:rPr lang="en-US" altLang="en-US" sz="3200" i="1" dirty="0" smtClean="0">
                <a:solidFill>
                  <a:srgbClr val="FFFFFF"/>
                </a:solidFill>
              </a:rPr>
              <a:t>Analytical Chemistry</a:t>
            </a:r>
            <a:endParaRPr lang="en-US" altLang="en-US" sz="3200" i="1" dirty="0">
              <a:solidFill>
                <a:srgbClr val="FFFFFF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3200" i="1" dirty="0">
              <a:solidFill>
                <a:srgbClr val="FFFFFF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i="1" dirty="0">
                <a:solidFill>
                  <a:srgbClr val="FFFFFF"/>
                </a:solidFill>
              </a:rPr>
              <a:t>Solutions, Molarity, Percent Solutions, Molality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i="1" dirty="0">
                <a:solidFill>
                  <a:srgbClr val="FFFFFF"/>
                </a:solidFill>
              </a:rPr>
              <a:t>And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i="1" dirty="0">
                <a:solidFill>
                  <a:srgbClr val="FFFFFF"/>
                </a:solidFill>
              </a:rPr>
              <a:t>Normality</a:t>
            </a:r>
          </a:p>
        </p:txBody>
      </p:sp>
    </p:spTree>
    <p:extLst>
      <p:ext uri="{BB962C8B-B14F-4D97-AF65-F5344CB8AC3E}">
        <p14:creationId xmlns:p14="http://schemas.microsoft.com/office/powerpoint/2010/main" val="168017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905001" y="1981201"/>
            <a:ext cx="18934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u="sng" dirty="0">
                <a:solidFill>
                  <a:srgbClr val="FFFFFF"/>
                </a:solidFill>
              </a:rPr>
              <a:t>Solution </a:t>
            </a:r>
            <a:r>
              <a:rPr lang="en-US" altLang="en-US" sz="3200" u="sng" dirty="0" smtClean="0">
                <a:solidFill>
                  <a:srgbClr val="FFFFFF"/>
                </a:solidFill>
              </a:rPr>
              <a:t>:</a:t>
            </a:r>
            <a:endParaRPr lang="en-US" altLang="en-US" sz="3200" u="sng" dirty="0">
              <a:solidFill>
                <a:srgbClr val="FFFFFF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038600" y="1981200"/>
            <a:ext cx="60134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FFFFFF"/>
                </a:solidFill>
              </a:rPr>
              <a:t>A homogeneous mixture of 2 or more substances.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438401" y="3276601"/>
            <a:ext cx="174278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FFFFFF"/>
                </a:solidFill>
              </a:rPr>
              <a:t>Examples: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368801" y="3340101"/>
            <a:ext cx="174361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Salt water,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6324601" y="3352800"/>
            <a:ext cx="217078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FFFFFF"/>
                </a:solidFill>
              </a:rPr>
              <a:t>Orange </a:t>
            </a:r>
            <a:r>
              <a:rPr lang="en-US" altLang="en-US" dirty="0" smtClean="0">
                <a:solidFill>
                  <a:srgbClr val="FFFFFF"/>
                </a:solidFill>
              </a:rPr>
              <a:t>juice.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2175165" y="4014789"/>
            <a:ext cx="926869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All solutions are a mixture of the solute(s) and the solvent.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1593273" y="4689477"/>
            <a:ext cx="1019694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FFFFFF"/>
                </a:solidFill>
              </a:rPr>
              <a:t>They are always listed with the lesser constituent (the solute) first.</a:t>
            </a:r>
          </a:p>
        </p:txBody>
      </p:sp>
    </p:spTree>
    <p:extLst>
      <p:ext uri="{BB962C8B-B14F-4D97-AF65-F5344CB8AC3E}">
        <p14:creationId xmlns:p14="http://schemas.microsoft.com/office/powerpoint/2010/main" val="101014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/>
      <p:bldP spid="6148" grpId="0"/>
      <p:bldP spid="6149" grpId="0"/>
      <p:bldP spid="6150" grpId="0"/>
      <p:bldP spid="6152" grpId="0"/>
      <p:bldP spid="61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71055" y="1676401"/>
            <a:ext cx="1551709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u="sng" dirty="0" smtClean="0">
                <a:solidFill>
                  <a:srgbClr val="FFFFFF"/>
                </a:solidFill>
              </a:rPr>
              <a:t>Solute:</a:t>
            </a:r>
            <a:endParaRPr lang="en-US" altLang="en-US" sz="2800" u="sng" dirty="0">
              <a:solidFill>
                <a:srgbClr val="FFFFFF"/>
              </a:solidFill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189018" y="1682750"/>
            <a:ext cx="953192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FFFFFF"/>
                </a:solidFill>
              </a:rPr>
              <a:t>The substance that is dissolved</a:t>
            </a:r>
            <a:r>
              <a:rPr lang="en-US" altLang="en-US" sz="2800" dirty="0" smtClean="0">
                <a:solidFill>
                  <a:srgbClr val="FFFFFF"/>
                </a:solidFill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FFFFFF"/>
                </a:solidFill>
              </a:rPr>
              <a:t>It </a:t>
            </a:r>
            <a:r>
              <a:rPr lang="en-US" altLang="en-US" sz="2800" dirty="0">
                <a:solidFill>
                  <a:srgbClr val="FFFFFF"/>
                </a:solidFill>
              </a:rPr>
              <a:t>is the lesser constituent by volume. (Ex: The Salt in the Saltwater.)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23456" y="3856038"/>
            <a:ext cx="1828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u="sng" dirty="0">
                <a:solidFill>
                  <a:srgbClr val="FFFFFF"/>
                </a:solidFill>
              </a:rPr>
              <a:t>Solvent </a:t>
            </a:r>
            <a:r>
              <a:rPr lang="en-US" altLang="en-US" sz="2800" u="sng" dirty="0" smtClean="0">
                <a:solidFill>
                  <a:srgbClr val="FFFFFF"/>
                </a:solidFill>
              </a:rPr>
              <a:t>:</a:t>
            </a: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189018" y="3805238"/>
            <a:ext cx="9531927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FFFFFF"/>
                </a:solidFill>
              </a:rPr>
              <a:t>The substance that does the dissolving</a:t>
            </a:r>
            <a:r>
              <a:rPr lang="en-US" altLang="en-US" sz="2800" dirty="0" smtClean="0">
                <a:solidFill>
                  <a:srgbClr val="FFFFFF"/>
                </a:solidFill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FFFFFF"/>
                </a:solidFill>
              </a:rPr>
              <a:t>It </a:t>
            </a:r>
            <a:r>
              <a:rPr lang="en-US" altLang="en-US" sz="2800" dirty="0">
                <a:solidFill>
                  <a:srgbClr val="FFFFFF"/>
                </a:solidFill>
              </a:rPr>
              <a:t>is the greater constituent by volume. (Ex: The Water in the Saltwater.)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94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/>
      <p:bldP spid="7172" grpId="0"/>
      <p:bldP spid="71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24691" y="1752601"/>
            <a:ext cx="1108363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FFFFFF"/>
                </a:solidFill>
              </a:rPr>
              <a:t>There are 6-types of solutions based </a:t>
            </a:r>
            <a:r>
              <a:rPr lang="en-US" altLang="en-US" dirty="0" smtClean="0">
                <a:solidFill>
                  <a:srgbClr val="FFFFFF"/>
                </a:solidFill>
              </a:rPr>
              <a:t>on the </a:t>
            </a:r>
            <a:r>
              <a:rPr lang="en-US" altLang="en-US" dirty="0">
                <a:solidFill>
                  <a:srgbClr val="FFFFFF"/>
                </a:solidFill>
              </a:rPr>
              <a:t>phases of their components.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286000" y="2419292"/>
            <a:ext cx="518795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FFFFFF"/>
                </a:solidFill>
              </a:rPr>
              <a:t>1.	Gas - Gas		O</a:t>
            </a:r>
            <a:r>
              <a:rPr lang="en-US" altLang="en-US" baseline="-25000" dirty="0">
                <a:solidFill>
                  <a:srgbClr val="FFFFFF"/>
                </a:solidFill>
              </a:rPr>
              <a:t>2</a:t>
            </a:r>
            <a:r>
              <a:rPr lang="en-US" altLang="en-US" dirty="0">
                <a:solidFill>
                  <a:srgbClr val="FFFFFF"/>
                </a:solidFill>
              </a:rPr>
              <a:t> in air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286001" y="2956185"/>
            <a:ext cx="728821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FFFFFF"/>
                </a:solidFill>
              </a:rPr>
              <a:t>2.	Liquid - Gas		Water vapor in the air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286000" y="3489585"/>
            <a:ext cx="5570756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FFFFFF"/>
                </a:solidFill>
              </a:rPr>
              <a:t>3.	Gas - Liquid		CO</a:t>
            </a:r>
            <a:r>
              <a:rPr lang="en-US" altLang="en-US" baseline="-25000" dirty="0">
                <a:solidFill>
                  <a:srgbClr val="FFFFFF"/>
                </a:solidFill>
              </a:rPr>
              <a:t>2</a:t>
            </a:r>
            <a:r>
              <a:rPr lang="en-US" altLang="en-US" dirty="0">
                <a:solidFill>
                  <a:srgbClr val="FFFFFF"/>
                </a:solidFill>
              </a:rPr>
              <a:t> in H</a:t>
            </a:r>
            <a:r>
              <a:rPr lang="en-US" altLang="en-US" baseline="-25000" dirty="0">
                <a:solidFill>
                  <a:srgbClr val="FFFFFF"/>
                </a:solidFill>
              </a:rPr>
              <a:t>2</a:t>
            </a:r>
            <a:r>
              <a:rPr lang="en-US" altLang="en-US" dirty="0">
                <a:solidFill>
                  <a:srgbClr val="FFFFFF"/>
                </a:solidFill>
              </a:rPr>
              <a:t>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286001" y="3825616"/>
            <a:ext cx="782161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FFFFFF"/>
                </a:solidFill>
              </a:rPr>
              <a:t>4.	Liquid - Liquid	“2-stroke” fuel (oil in gas)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286000" y="4318059"/>
            <a:ext cx="581890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FFFFFF"/>
                </a:solidFill>
              </a:rPr>
              <a:t>5.	Solid - Liquid	Salt in water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286001" y="4959987"/>
            <a:ext cx="825182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FFFFFF"/>
                </a:solidFill>
              </a:rPr>
              <a:t>6.	Solid - Solid		Alloys </a:t>
            </a:r>
            <a:r>
              <a:rPr lang="en-US" altLang="en-US" sz="2400" dirty="0">
                <a:solidFill>
                  <a:srgbClr val="FFFFFF"/>
                </a:solidFill>
              </a:rPr>
              <a:t>(Cu in Ag, “Sterling Ag”)</a:t>
            </a:r>
          </a:p>
        </p:txBody>
      </p:sp>
    </p:spTree>
    <p:extLst>
      <p:ext uri="{BB962C8B-B14F-4D97-AF65-F5344CB8AC3E}">
        <p14:creationId xmlns:p14="http://schemas.microsoft.com/office/powerpoint/2010/main" val="153297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/>
      <p:bldP spid="8196" grpId="0"/>
      <p:bldP spid="8197" grpId="0"/>
      <p:bldP spid="8198" grpId="0"/>
      <p:bldP spid="8199" grpId="0"/>
      <p:bldP spid="82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80110" y="1828800"/>
            <a:ext cx="18980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u="sng" dirty="0">
                <a:solidFill>
                  <a:srgbClr val="FFFFFF"/>
                </a:solidFill>
              </a:rPr>
              <a:t>Miscible </a:t>
            </a:r>
            <a:r>
              <a:rPr lang="en-US" altLang="en-US" sz="2800" u="sng" dirty="0" smtClean="0">
                <a:solidFill>
                  <a:srgbClr val="FFFFFF"/>
                </a:solidFill>
              </a:rPr>
              <a:t>:</a:t>
            </a:r>
            <a:endParaRPr lang="en-US" altLang="en-US" sz="2800" u="sng" dirty="0">
              <a:solidFill>
                <a:srgbClr val="FFFFFF"/>
              </a:solidFill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814945" y="1828800"/>
            <a:ext cx="98228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FFFFFF"/>
                </a:solidFill>
              </a:rPr>
              <a:t>Describes two liquids that are mutually soluble in each other.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078183" y="2425045"/>
            <a:ext cx="187440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FFFFFF"/>
                </a:solidFill>
              </a:rPr>
              <a:t>Examples: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925782" y="2917489"/>
            <a:ext cx="983672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FFFFFF"/>
                </a:solidFill>
              </a:rPr>
              <a:t>1. </a:t>
            </a:r>
            <a:r>
              <a:rPr lang="en-US" altLang="en-US" dirty="0" smtClean="0">
                <a:solidFill>
                  <a:srgbClr val="FFFFFF"/>
                </a:solidFill>
              </a:rPr>
              <a:t>Water </a:t>
            </a:r>
            <a:r>
              <a:rPr lang="en-US" altLang="en-US" dirty="0">
                <a:solidFill>
                  <a:srgbClr val="FFFFFF"/>
                </a:solidFill>
              </a:rPr>
              <a:t>and alcohol are completely </a:t>
            </a:r>
            <a:r>
              <a:rPr lang="en-US" altLang="en-US" dirty="0" smtClean="0">
                <a:solidFill>
                  <a:srgbClr val="FFFFFF"/>
                </a:solidFill>
              </a:rPr>
              <a:t>miscible with </a:t>
            </a:r>
            <a:r>
              <a:rPr lang="en-US" altLang="en-US" dirty="0">
                <a:solidFill>
                  <a:srgbClr val="FFFFFF"/>
                </a:solidFill>
              </a:rPr>
              <a:t>each other.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925782" y="3616036"/>
            <a:ext cx="926869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FFFFFF"/>
                </a:solidFill>
              </a:rPr>
              <a:t>2. Water </a:t>
            </a:r>
            <a:r>
              <a:rPr lang="en-US" altLang="en-US" dirty="0">
                <a:solidFill>
                  <a:srgbClr val="FFFFFF"/>
                </a:solidFill>
              </a:rPr>
              <a:t>and ether are slightly miscible with	 each other.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1814945" y="4600923"/>
            <a:ext cx="844233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FFFFFF"/>
                </a:solidFill>
              </a:rPr>
              <a:t>3. Water </a:t>
            </a:r>
            <a:r>
              <a:rPr lang="en-US" altLang="en-US" dirty="0">
                <a:solidFill>
                  <a:srgbClr val="FFFFFF"/>
                </a:solidFill>
              </a:rPr>
              <a:t>and oil are not miscible with each other.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078182" y="4108479"/>
            <a:ext cx="832740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FFFFFF"/>
                </a:solidFill>
              </a:rPr>
              <a:t>About 1.5% water : 98.5% Diethyl ether (m/m)</a:t>
            </a:r>
          </a:p>
        </p:txBody>
      </p:sp>
    </p:spTree>
    <p:extLst>
      <p:ext uri="{BB962C8B-B14F-4D97-AF65-F5344CB8AC3E}">
        <p14:creationId xmlns:p14="http://schemas.microsoft.com/office/powerpoint/2010/main" val="2690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  <p:bldP spid="9220" grpId="0"/>
      <p:bldP spid="9221" grpId="0"/>
      <p:bldP spid="9222" grpId="0"/>
      <p:bldP spid="9223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65019" y="1905001"/>
            <a:ext cx="856328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FFFFFF"/>
                </a:solidFill>
              </a:rPr>
              <a:t>The General Rule with regards to Miscibility: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302327" y="2590801"/>
            <a:ext cx="47539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FFFFFF"/>
                </a:solidFill>
              </a:rPr>
              <a:t>“Likes dissolve likes.”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302327" y="3505201"/>
            <a:ext cx="809749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FFFFFF"/>
                </a:solidFill>
              </a:rPr>
              <a:t>1.   Polar solvents dissolve polar compounds.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302328" y="4343400"/>
            <a:ext cx="9365674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FFFFFF"/>
                </a:solidFill>
              </a:rPr>
              <a:t>2.   Non-polar solvents dissolve non-polar compounds.</a:t>
            </a:r>
          </a:p>
        </p:txBody>
      </p:sp>
    </p:spTree>
    <p:extLst>
      <p:ext uri="{BB962C8B-B14F-4D97-AF65-F5344CB8AC3E}">
        <p14:creationId xmlns:p14="http://schemas.microsoft.com/office/powerpoint/2010/main" val="313426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/>
      <p:bldP spid="10244" grpId="0"/>
      <p:bldP spid="102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886691" y="1828800"/>
            <a:ext cx="839859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FFFFFF"/>
                </a:solidFill>
              </a:rPr>
              <a:t>The “Solution process” involves two actions: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413164" y="2438401"/>
            <a:ext cx="395767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FFFFFF"/>
                </a:solidFill>
              </a:rPr>
              <a:t>1. Dissolving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413164" y="2971800"/>
            <a:ext cx="4219286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FFFFFF"/>
                </a:solidFill>
              </a:rPr>
              <a:t>2. Crystallizing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260764" y="3851275"/>
            <a:ext cx="71911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u="sng">
                <a:solidFill>
                  <a:srgbClr val="FFFFFF"/>
                </a:solidFill>
              </a:rPr>
              <a:t>Equilibrium</a:t>
            </a:r>
            <a:r>
              <a:rPr lang="en-US" altLang="en-US" u="sng">
                <a:solidFill>
                  <a:srgbClr val="FFFFFF"/>
                </a:solidFill>
              </a:rPr>
              <a:t> (as its relates to solvation)-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1260763" y="4419600"/>
            <a:ext cx="10598727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FFFFFF"/>
                </a:solidFill>
              </a:rPr>
              <a:t>The physical state where the two opposing processes of dissolving and crystallizing occur at equal rates.</a:t>
            </a:r>
          </a:p>
        </p:txBody>
      </p:sp>
    </p:spTree>
    <p:extLst>
      <p:ext uri="{BB962C8B-B14F-4D97-AF65-F5344CB8AC3E}">
        <p14:creationId xmlns:p14="http://schemas.microsoft.com/office/powerpoint/2010/main" val="240593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/>
      <p:bldP spid="11268" grpId="0"/>
      <p:bldP spid="11269" grpId="0"/>
      <p:bldP spid="112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484909" y="1828800"/>
            <a:ext cx="59304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u="sng">
                <a:solidFill>
                  <a:srgbClr val="FFFFFF"/>
                </a:solidFill>
              </a:rPr>
              <a:t>Le Châtelier’s principle -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74073" y="2604656"/>
            <a:ext cx="114300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When stress is applied to a system at equilibrium, the system shifts to relieve the stress.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84909" y="3733801"/>
            <a:ext cx="345336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u="sng" dirty="0">
                <a:solidFill>
                  <a:srgbClr val="FFFFFF"/>
                </a:solidFill>
              </a:rPr>
              <a:t>Example</a:t>
            </a:r>
            <a:r>
              <a:rPr lang="en-US" altLang="en-US" dirty="0">
                <a:solidFill>
                  <a:srgbClr val="FFFFFF"/>
                </a:solidFill>
              </a:rPr>
              <a:t>: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942109" y="4267200"/>
            <a:ext cx="10861963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FFFFFF"/>
                </a:solidFill>
              </a:rPr>
              <a:t>As you add salt to water, it dissolves. However, as the concentration of salt approaches saturation, the rate of solvation slows.</a:t>
            </a:r>
          </a:p>
        </p:txBody>
      </p:sp>
    </p:spTree>
    <p:extLst>
      <p:ext uri="{BB962C8B-B14F-4D97-AF65-F5344CB8AC3E}">
        <p14:creationId xmlns:p14="http://schemas.microsoft.com/office/powerpoint/2010/main" val="539584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2" grpId="0"/>
      <p:bldP spid="12293" grpId="0"/>
      <p:bldP spid="1229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alkboard">
  <a:themeElements>
    <a:clrScheme name="Chalkboard 1">
      <a:dk1>
        <a:srgbClr val="808080"/>
      </a:dk1>
      <a:lt1>
        <a:srgbClr val="FFFFFF"/>
      </a:lt1>
      <a:dk2>
        <a:srgbClr val="5C8564"/>
      </a:dk2>
      <a:lt2>
        <a:srgbClr val="FFFFFF"/>
      </a:lt2>
      <a:accent1>
        <a:srgbClr val="86A1BF"/>
      </a:accent1>
      <a:accent2>
        <a:srgbClr val="FF6666"/>
      </a:accent2>
      <a:accent3>
        <a:srgbClr val="B5C2B8"/>
      </a:accent3>
      <a:accent4>
        <a:srgbClr val="DADADA"/>
      </a:accent4>
      <a:accent5>
        <a:srgbClr val="C3CDDC"/>
      </a:accent5>
      <a:accent6>
        <a:srgbClr val="E75C5C"/>
      </a:accent6>
      <a:hlink>
        <a:srgbClr val="80FF00"/>
      </a:hlink>
      <a:folHlink>
        <a:srgbClr val="FFFF66"/>
      </a:folHlink>
    </a:clrScheme>
    <a:fontScheme name="Chalkboard">
      <a:majorFont>
        <a:latin typeface="Comic Sans MS"/>
        <a:ea typeface="ＭＳ Ｐゴシック"/>
        <a:cs typeface="ＭＳ Ｐゴシック"/>
      </a:majorFont>
      <a:minorFont>
        <a:latin typeface="Comic Sans MS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Chalkboard 1">
        <a:dk1>
          <a:srgbClr val="808080"/>
        </a:dk1>
        <a:lt1>
          <a:srgbClr val="FFFFFF"/>
        </a:lt1>
        <a:dk2>
          <a:srgbClr val="5C8564"/>
        </a:dk2>
        <a:lt2>
          <a:srgbClr val="FFFFFF"/>
        </a:lt2>
        <a:accent1>
          <a:srgbClr val="86A1BF"/>
        </a:accent1>
        <a:accent2>
          <a:srgbClr val="FF6666"/>
        </a:accent2>
        <a:accent3>
          <a:srgbClr val="B5C2B8"/>
        </a:accent3>
        <a:accent4>
          <a:srgbClr val="DADADA"/>
        </a:accent4>
        <a:accent5>
          <a:srgbClr val="C3CDDC"/>
        </a:accent5>
        <a:accent6>
          <a:srgbClr val="E75C5C"/>
        </a:accent6>
        <a:hlink>
          <a:srgbClr val="80FF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668</Words>
  <Application>Microsoft Office PowerPoint</Application>
  <PresentationFormat>Widescreen</PresentationFormat>
  <Paragraphs>102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ＭＳ Ｐゴシック</vt:lpstr>
      <vt:lpstr>Apple Symbols</vt:lpstr>
      <vt:lpstr>Arial</vt:lpstr>
      <vt:lpstr>Calibri</vt:lpstr>
      <vt:lpstr>Calibri Light</vt:lpstr>
      <vt:lpstr>Chalkboard</vt:lpstr>
      <vt:lpstr>Comic Sans MS</vt:lpstr>
      <vt:lpstr>Monotype Sorts</vt:lpstr>
      <vt:lpstr>Symbol</vt:lpstr>
      <vt:lpstr>Office Theme</vt:lpstr>
      <vt:lpstr>Chalkboard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BayatIR</dc:creator>
  <cp:lastModifiedBy>Windows User</cp:lastModifiedBy>
  <cp:revision>68</cp:revision>
  <dcterms:created xsi:type="dcterms:W3CDTF">2017-01-31T06:41:30Z</dcterms:created>
  <dcterms:modified xsi:type="dcterms:W3CDTF">2021-02-02T07:30:53Z</dcterms:modified>
</cp:coreProperties>
</file>